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8"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8"/>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14" autoAdjust="0"/>
    <p:restoredTop sz="71727" autoAdjust="0"/>
  </p:normalViewPr>
  <p:slideViewPr>
    <p:cSldViewPr snapToGrid="0">
      <p:cViewPr varScale="1">
        <p:scale>
          <a:sx n="75" d="100"/>
          <a:sy n="75" d="100"/>
        </p:scale>
        <p:origin x="168" y="9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6/22/18 9:50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6/22/18 9:50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an Android SDK for native Android applications</a:t>
            </a:r>
          </a:p>
          <a:p>
            <a:pPr marL="171450" indent="-171450">
              <a:buFont typeface="Arial" panose="020B0604020202020204" pitchFamily="34" charset="0"/>
              <a:buChar char="•"/>
            </a:pPr>
            <a:r>
              <a:rPr lang="en-US" dirty="0"/>
              <a:t>Add this to your project using Gradle</a:t>
            </a:r>
          </a:p>
          <a:p>
            <a:pPr marL="388712" lvl="1" indent="-171450">
              <a:buFont typeface="Arial" panose="020B0604020202020204" pitchFamily="34" charset="0"/>
              <a:buChar char="•"/>
            </a:pPr>
            <a:r>
              <a:rPr lang="en-US" dirty="0"/>
              <a:t>Gradle is a build &amp; package management tool commonly used in Android development</a:t>
            </a:r>
          </a:p>
          <a:p>
            <a:pPr marL="388712" lvl="1" indent="-171450">
              <a:buFont typeface="Arial" panose="020B0604020202020204" pitchFamily="34" charset="0"/>
              <a:buChar char="•"/>
            </a:pPr>
            <a:r>
              <a:rPr lang="en-US" dirty="0"/>
              <a:t>Similar to </a:t>
            </a:r>
            <a:r>
              <a:rPr lang="en-US" dirty="0" err="1"/>
              <a:t>MSBuild</a:t>
            </a:r>
            <a:r>
              <a:rPr lang="en-US" dirty="0"/>
              <a:t> + NuGet in a .NET project</a:t>
            </a:r>
          </a:p>
          <a:p>
            <a:pPr marL="171450" lvl="0" indent="-171450">
              <a:buFont typeface="Arial" panose="020B0604020202020204" pitchFamily="34" charset="0"/>
              <a:buChar char="•"/>
            </a:pPr>
            <a:r>
              <a:rPr lang="en-US" dirty="0"/>
              <a:t>Also add the Volley library, a HTTP networking library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956349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92749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530375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13304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has two different options for registering applications.</a:t>
            </a:r>
          </a:p>
          <a:p>
            <a:endParaRPr lang="en-US" dirty="0"/>
          </a:p>
          <a:p>
            <a:r>
              <a:rPr lang="en-US" dirty="0"/>
              <a:t>The Azure AD Portal is used for apps that are leveraging the v1 authentication endpoint while the App Registration Portal is used for the v2 authentication endpoint. </a:t>
            </a:r>
          </a:p>
          <a:p>
            <a:endParaRPr lang="en-US" dirty="0"/>
          </a:p>
          <a:p>
            <a:r>
              <a:rPr lang="en-US" dirty="0"/>
              <a:t>You must first decide which endpoint you plan to use for your application which will direct you to the correct 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6/22/18 9:50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pps.dev.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Android native apps with the Microsoft Graph Android SDK</a:t>
            </a:r>
          </a:p>
        </p:txBody>
      </p:sp>
      <p:sp>
        <p:nvSpPr>
          <p:cNvPr id="5" name="Text Placeholder 4"/>
          <p:cNvSpPr>
            <a:spLocks noGrp="1"/>
          </p:cNvSpPr>
          <p:nvPr>
            <p:ph type="body" sz="quarter" idx="12"/>
          </p:nvPr>
        </p:nvSpPr>
        <p:spPr/>
        <p:txBody>
          <a:bodyPr/>
          <a:lstStyle/>
          <a:p>
            <a:r>
              <a:rPr lang="en-US" dirty="0"/>
              <a:t>Implement Azure AD authentication to Android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Android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Android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2462213"/>
          </a:xfrm>
        </p:spPr>
        <p:txBody>
          <a:bodyPr/>
          <a:lstStyle/>
          <a:p>
            <a:r>
              <a:rPr lang="en-US" dirty="0"/>
              <a:t>Azure AD provides an Android implementation of the Microsoft Authentication Library (MSAL)</a:t>
            </a:r>
          </a:p>
          <a:p>
            <a:endParaRPr lang="en-US" dirty="0"/>
          </a:p>
          <a:p>
            <a:r>
              <a:rPr lang="en-US" dirty="0"/>
              <a:t>Add to the project using Gradle (build and package manager)</a:t>
            </a:r>
          </a:p>
          <a:p>
            <a:endParaRPr lang="en-US" dirty="0"/>
          </a:p>
          <a:p>
            <a:r>
              <a:rPr lang="en-US" dirty="0"/>
              <a:t>MSAL handles integration with Android to use the default browser to display the Azure AD login &amp; delegated consent experience</a:t>
            </a:r>
          </a:p>
          <a:p>
            <a:endParaRPr lang="en-US" dirty="0"/>
          </a:p>
        </p:txBody>
      </p:sp>
      <p:pic>
        <p:nvPicPr>
          <p:cNvPr id="15" name="Picture 14">
            <a:extLst>
              <a:ext uri="{FF2B5EF4-FFF2-40B4-BE49-F238E27FC236}">
                <a16:creationId xmlns:a16="http://schemas.microsoft.com/office/drawing/2014/main" id="{0757F9DC-857F-1F4F-ADE8-3B543A79225A}"/>
              </a:ext>
            </a:extLst>
          </p:cNvPr>
          <p:cNvPicPr>
            <a:picLocks noChangeAspect="1"/>
          </p:cNvPicPr>
          <p:nvPr/>
        </p:nvPicPr>
        <p:blipFill>
          <a:blip r:embed="rId3"/>
          <a:stretch>
            <a:fillRect/>
          </a:stretch>
        </p:blipFill>
        <p:spPr>
          <a:xfrm>
            <a:off x="2307465" y="4970109"/>
            <a:ext cx="6946900" cy="1435100"/>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Android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 vs. App Registration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authorization endpoint</a:t>
            </a:r>
          </a:p>
          <a:p>
            <a:pPr lvl="1"/>
            <a:endParaRPr lang="en-US" dirty="0"/>
          </a:p>
          <a:p>
            <a:pPr lvl="1"/>
            <a:r>
              <a:rPr lang="en-US" dirty="0"/>
              <a:t>Use Azure AD’s ADAL SDK for authentication</a:t>
            </a:r>
          </a:p>
        </p:txBody>
      </p:sp>
      <p:sp>
        <p:nvSpPr>
          <p:cNvPr id="8" name="Text Placeholder 7">
            <a:extLst>
              <a:ext uri="{FF2B5EF4-FFF2-40B4-BE49-F238E27FC236}">
                <a16:creationId xmlns:a16="http://schemas.microsoft.com/office/drawing/2014/main" id="{8AAA6E3A-20B0-F742-A52B-1BA41A500496}"/>
              </a:ext>
            </a:extLst>
          </p:cNvPr>
          <p:cNvSpPr>
            <a:spLocks noGrp="1"/>
          </p:cNvSpPr>
          <p:nvPr>
            <p:ph type="body" sz="quarter" idx="12"/>
          </p:nvPr>
        </p:nvSpPr>
        <p:spPr>
          <a:xfrm>
            <a:off x="6354763" y="1995296"/>
            <a:ext cx="5653087" cy="3099182"/>
          </a:xfrm>
        </p:spPr>
        <p:txBody>
          <a:bodyPr/>
          <a:lstStyle/>
          <a:p>
            <a:r>
              <a:rPr lang="en-US" dirty="0"/>
              <a:t>App Registration Portal</a:t>
            </a:r>
          </a:p>
          <a:p>
            <a:pPr lvl="1"/>
            <a:endParaRPr lang="en-US" dirty="0">
              <a:hlinkClick r:id="rId4"/>
            </a:endParaRPr>
          </a:p>
          <a:p>
            <a:pPr lvl="1"/>
            <a:r>
              <a:rPr lang="en-US" dirty="0">
                <a:hlinkClick r:id="rId4"/>
              </a:rPr>
              <a:t>https://apps.dev.microsoft.com</a:t>
            </a:r>
            <a:r>
              <a:rPr lang="en-US" dirty="0"/>
              <a:t> </a:t>
            </a:r>
          </a:p>
          <a:p>
            <a:pPr lvl="1"/>
            <a:endParaRPr lang="en-US" dirty="0"/>
          </a:p>
          <a:p>
            <a:pPr lvl="1"/>
            <a:r>
              <a:rPr lang="en-US" dirty="0"/>
              <a:t>Login using Microsoft Account (MSA) / Azure AD account (work or school)</a:t>
            </a:r>
          </a:p>
          <a:p>
            <a:pPr lvl="1"/>
            <a:endParaRPr lang="en-US" dirty="0"/>
          </a:p>
          <a:p>
            <a:pPr lvl="1"/>
            <a:r>
              <a:rPr lang="en-US" dirty="0"/>
              <a:t>Create Azure AD apps that use the v2 authorization endpoint</a:t>
            </a:r>
          </a:p>
          <a:p>
            <a:pPr lvl="1"/>
            <a:endParaRPr lang="en-US" dirty="0"/>
          </a:p>
          <a:p>
            <a:pPr lvl="1"/>
            <a:r>
              <a:rPr lang="en-US" dirty="0"/>
              <a:t>Use Azure AD’s MSAL SDK for authentication</a:t>
            </a:r>
          </a:p>
          <a:p>
            <a:pPr lvl="1"/>
            <a:endParaRPr lang="en-US" dirty="0"/>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 Portal (ARP)</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7" name="Picture 6">
            <a:extLst>
              <a:ext uri="{FF2B5EF4-FFF2-40B4-BE49-F238E27FC236}">
                <a16:creationId xmlns:a16="http://schemas.microsoft.com/office/drawing/2014/main" id="{80885D7E-80F9-8847-9FB2-83C5063E78DD}"/>
              </a:ext>
            </a:extLst>
          </p:cNvPr>
          <p:cNvPicPr>
            <a:picLocks noChangeAspect="1"/>
          </p:cNvPicPr>
          <p:nvPr/>
        </p:nvPicPr>
        <p:blipFill>
          <a:blip r:embed="rId3"/>
          <a:stretch>
            <a:fillRect/>
          </a:stretch>
        </p:blipFill>
        <p:spPr>
          <a:xfrm>
            <a:off x="385901" y="2318390"/>
            <a:ext cx="3579812" cy="2382610"/>
          </a:xfrm>
          <a:prstGeom prst="rect">
            <a:avLst/>
          </a:prstGeom>
        </p:spPr>
      </p:pic>
      <p:pic>
        <p:nvPicPr>
          <p:cNvPr id="9" name="Picture 8">
            <a:extLst>
              <a:ext uri="{FF2B5EF4-FFF2-40B4-BE49-F238E27FC236}">
                <a16:creationId xmlns:a16="http://schemas.microsoft.com/office/drawing/2014/main" id="{51AB27F0-CA05-7D46-A5C7-92C5F0E09760}"/>
              </a:ext>
            </a:extLst>
          </p:cNvPr>
          <p:cNvPicPr>
            <a:picLocks noChangeAspect="1"/>
          </p:cNvPicPr>
          <p:nvPr/>
        </p:nvPicPr>
        <p:blipFill>
          <a:blip r:embed="rId4"/>
          <a:stretch>
            <a:fillRect/>
          </a:stretch>
        </p:blipFill>
        <p:spPr>
          <a:xfrm>
            <a:off x="8077200" y="2467477"/>
            <a:ext cx="3528715" cy="1746714"/>
          </a:xfrm>
          <a:prstGeom prst="rect">
            <a:avLst/>
          </a:prstGeom>
        </p:spPr>
      </p:pic>
      <p:pic>
        <p:nvPicPr>
          <p:cNvPr id="16" name="Picture 15">
            <a:extLst>
              <a:ext uri="{FF2B5EF4-FFF2-40B4-BE49-F238E27FC236}">
                <a16:creationId xmlns:a16="http://schemas.microsoft.com/office/drawing/2014/main" id="{E67B2D2C-0F0B-9F49-BFC8-BE7257BD66B1}"/>
              </a:ext>
            </a:extLst>
          </p:cNvPr>
          <p:cNvPicPr>
            <a:picLocks noChangeAspect="1"/>
          </p:cNvPicPr>
          <p:nvPr/>
        </p:nvPicPr>
        <p:blipFill>
          <a:blip r:embed="rId5"/>
          <a:stretch>
            <a:fillRect/>
          </a:stretch>
        </p:blipFill>
        <p:spPr>
          <a:xfrm>
            <a:off x="4068211" y="2467477"/>
            <a:ext cx="3445771" cy="170319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1520</Words>
  <Application>Microsoft Macintosh PowerPoint</Application>
  <PresentationFormat>Custom</PresentationFormat>
  <Paragraphs>186</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Android native apps with the Microsoft Graph Android SDK</vt:lpstr>
      <vt:lpstr>Building Microsoft  Graph applications</vt:lpstr>
      <vt:lpstr>Azure AD OAuth in Microsoft 365</vt:lpstr>
      <vt:lpstr>OAuth basics</vt:lpstr>
      <vt:lpstr>Endpoint versions</vt:lpstr>
      <vt:lpstr>Key improvements v2.0 versus v1</vt:lpstr>
      <vt:lpstr>SDKs</vt:lpstr>
      <vt:lpstr>Azure AD Portal vs. App Registration Portal</vt:lpstr>
      <vt:lpstr>App Registration Portal (ARP)</vt:lpstr>
      <vt:lpstr>Implementing Azure AD Authentication for Android apps</vt:lpstr>
      <vt:lpstr>Add Azure AD’s MSAL Android SDK to the App</vt:lpstr>
      <vt:lpstr>Demo</vt:lpstr>
      <vt:lpstr>Thank you.</vt:lpstr>
      <vt:lpstr>PowerPoint Presentation</vt:lpstr>
    </vt:vector>
  </TitlesOfParts>
  <Manager/>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2018-06-23T01:50:42Z</dcterms:modified>
</cp:coreProperties>
</file>